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859" r:id="rId2"/>
    <p:sldId id="1140" r:id="rId3"/>
    <p:sldId id="1142" r:id="rId4"/>
    <p:sldId id="1150" r:id="rId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助手莉莉回复丹尼的求助信为主线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探讨了学生常见的考试压力和交友问题。莉莉建议丹尼通过每日少量学习缓解考试焦虑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并鼓励他主动寻找志趣相投的同学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主动交流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耐心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是解决问题的关键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0710" y="1124744"/>
            <a:ext cx="8670314" cy="1080120"/>
          </a:xfrm>
          <a:prstGeom prst="rect">
            <a:avLst/>
          </a:prstGeom>
        </p:spPr>
      </p:pic>
      <p:pic>
        <p:nvPicPr>
          <p:cNvPr id="4" name="语篇导航-DA.eps" descr="id:21474886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2420888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24963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将方框中所给词（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每个词或词组仅用一次。</a:t>
            </a:r>
          </a:p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several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 is an AI assistant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助手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often helps people with their problems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177063"/>
              </p:ext>
            </p:extLst>
          </p:nvPr>
        </p:nvGraphicFramePr>
        <p:xfrm>
          <a:off x="360855" y="1916833"/>
          <a:ext cx="11468704" cy="1545400"/>
        </p:xfrm>
        <a:graphic>
          <a:graphicData uri="http://schemas.openxmlformats.org/drawingml/2006/table">
            <a:tbl>
              <a:tblPr firstRow="1" firstCol="1" bandRow="1"/>
              <a:tblGrid>
                <a:gridCol w="11468704">
                  <a:extLst>
                    <a:ext uri="{9D8B030D-6E8A-4147-A177-3AD203B41FA5}">
                      <a16:colId xmlns:a16="http://schemas.microsoft.com/office/drawing/2014/main" val="986375018"/>
                    </a:ext>
                  </a:extLst>
                </a:gridCol>
              </a:tblGrid>
              <a:tr h="60326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Hi,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Lily,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di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I</a:t>
                      </a:r>
                      <a:r>
                        <a:rPr lang="en-US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exams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weeks,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stressed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trouble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2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000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classmates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should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Danny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225674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 bwMode="auto">
          <a:xfrm>
            <a:off x="3574926" y="1196752"/>
            <a:ext cx="4968552" cy="28803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262558" y="3645024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考查形容词。句意：我接下来几周有很多考试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压力很大。此空后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“weeks”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需搭配表示多数量的限定词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,several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几个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926677" y="2302173"/>
            <a:ext cx="9525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several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694606" y="2662790"/>
            <a:ext cx="10102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making</a:t>
            </a:r>
            <a:endParaRPr lang="zh-CN" altLang="en-US" sz="2000" dirty="0"/>
          </a:p>
        </p:txBody>
      </p:sp>
      <p:sp>
        <p:nvSpPr>
          <p:cNvPr id="9" name="内容占位符 5"/>
          <p:cNvSpPr txBox="1">
            <a:spLocks/>
          </p:cNvSpPr>
          <p:nvPr/>
        </p:nvSpPr>
        <p:spPr bwMode="auto">
          <a:xfrm>
            <a:off x="262558" y="4620138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考查固定搭配。句意：我在学校与同学交朋友有困难。此处固定搭配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trouble doing...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有困难做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friends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中动词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需变为动名词形式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其他表示有困难做某事的词组还有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,have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sth.,have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difficulty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sth.</a:t>
            </a:r>
            <a:endParaRPr lang="zh-CN" altLang="zh-CN" sz="2000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箭头左.eps" descr="id:21474886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263558" y="5116246"/>
            <a:ext cx="504056" cy="519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273" y="548680"/>
            <a:ext cx="11485848" cy="449418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several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827443"/>
              </p:ext>
            </p:extLst>
          </p:nvPr>
        </p:nvGraphicFramePr>
        <p:xfrm>
          <a:off x="360855" y="1052736"/>
          <a:ext cx="11468704" cy="2337880"/>
        </p:xfrm>
        <a:graphic>
          <a:graphicData uri="http://schemas.openxmlformats.org/drawingml/2006/table">
            <a:tbl>
              <a:tblPr firstRow="1" firstCol="1" bandRow="1"/>
              <a:tblGrid>
                <a:gridCol w="11468704">
                  <a:extLst>
                    <a:ext uri="{9D8B030D-6E8A-4147-A177-3AD203B41FA5}">
                      <a16:colId xmlns:a16="http://schemas.microsoft.com/office/drawing/2014/main" val="986375018"/>
                    </a:ext>
                  </a:extLst>
                </a:gridCol>
              </a:tblGrid>
              <a:tr h="200958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Hi,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Danny,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It</a:t>
                      </a:r>
                      <a:r>
                        <a:rPr lang="en-US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normal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stressed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before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exams,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important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remember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better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little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each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trying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everything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once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second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problem,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classmates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common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Remember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afraid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reach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others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Sometimes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just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little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luck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Lily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8904832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 bwMode="auto">
          <a:xfrm>
            <a:off x="3574926" y="663936"/>
            <a:ext cx="4968552" cy="28803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190550" y="3416182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考查固定短语。句意：并且每天学一点比一次性努力学完所有内容更好。此句前后部分为对比关系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）连接两种学习方式。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130651" y="1815256"/>
            <a:ext cx="13083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 instead of</a:t>
            </a:r>
            <a:endParaRPr lang="zh-CN" altLang="en-US" sz="2000" dirty="0"/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190550" y="4293096"/>
            <a:ext cx="1148584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考查名词复数。句意：至于你的第二个问题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你可以尽力找一些有共同兴趣的同学。此处形容词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“common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共同的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后需接名词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兴趣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）为可数名词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因此需用复数形式表示多类兴趣。故填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991828" y="2197508"/>
            <a:ext cx="11033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interests</a:t>
            </a:r>
            <a:endParaRPr lang="zh-CN" altLang="en-US" sz="2000" dirty="0"/>
          </a:p>
        </p:txBody>
      </p:sp>
      <p:sp>
        <p:nvSpPr>
          <p:cNvPr id="10" name="矩形 9"/>
          <p:cNvSpPr/>
          <p:nvPr/>
        </p:nvSpPr>
        <p:spPr>
          <a:xfrm>
            <a:off x="8903518" y="2236802"/>
            <a:ext cx="7681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alone</a:t>
            </a:r>
            <a:endParaRPr lang="zh-CN" altLang="en-US" sz="2000" dirty="0"/>
          </a:p>
        </p:txBody>
      </p:sp>
      <p:sp>
        <p:nvSpPr>
          <p:cNvPr id="11" name="内容占位符 6"/>
          <p:cNvSpPr txBox="1">
            <a:spLocks/>
          </p:cNvSpPr>
          <p:nvPr/>
        </p:nvSpPr>
        <p:spPr bwMode="auto">
          <a:xfrm>
            <a:off x="190550" y="5445224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考查形容词。句意：记住你并不孤单。根据后文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 be afraid to reach out”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莉莉告知丹尼不要害怕与他人接触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你并不孤单。故填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194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385</Words>
  <Application>Microsoft Office PowerPoint</Application>
  <PresentationFormat>自定义</PresentationFormat>
  <Paragraphs>25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3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2025-09-17T17:22:29Z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